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01" r:id="rId3"/>
    <p:sldId id="302" r:id="rId4"/>
    <p:sldId id="303" r:id="rId5"/>
    <p:sldId id="304" r:id="rId6"/>
    <p:sldId id="305" r:id="rId7"/>
    <p:sldId id="306" r:id="rId8"/>
    <p:sldId id="259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09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C24FB2-BF6B-4582-B542-927451583083}" type="datetimeFigureOut">
              <a:rPr lang="nl-NL" smtClean="0"/>
              <a:t>29-8-2015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C0ED98-53D7-46F4-A15B-28B6D57F85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631878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0F89FD-B379-4B2F-8113-DD802899CD0C}" type="datetimeFigureOut">
              <a:rPr lang="nl-NL" smtClean="0"/>
              <a:t>29-8-2015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112BC4-7FCC-4430-9195-A1C1C65316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413603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8373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 smtClean="0">
              <a:latin typeface="MS Reference Serif"/>
            </a:endParaRPr>
          </a:p>
        </p:txBody>
      </p:sp>
      <p:sp>
        <p:nvSpPr>
          <p:cNvPr id="18436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9pPr>
          </a:lstStyle>
          <a:p>
            <a:fld id="{77932D63-170C-4C1F-ADF1-D9067F9BC38C}" type="slidenum">
              <a:rPr lang="nl-NL" altLang="nl-NL" sz="1200" smtClean="0"/>
              <a:pPr/>
              <a:t>2</a:t>
            </a:fld>
            <a:endParaRPr lang="nl-NL" altLang="nl-NL" sz="1200" smtClean="0"/>
          </a:p>
        </p:txBody>
      </p:sp>
    </p:spTree>
    <p:extLst>
      <p:ext uri="{BB962C8B-B14F-4D97-AF65-F5344CB8AC3E}">
        <p14:creationId xmlns:p14="http://schemas.microsoft.com/office/powerpoint/2010/main" val="21740629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150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 smtClean="0">
              <a:latin typeface="MS Reference Serif"/>
            </a:endParaRPr>
          </a:p>
        </p:txBody>
      </p:sp>
      <p:sp>
        <p:nvSpPr>
          <p:cNvPr id="2150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9pPr>
          </a:lstStyle>
          <a:p>
            <a:fld id="{7D37BEE6-EF83-4D56-AA11-89DEDDB5789C}" type="slidenum">
              <a:rPr lang="nl-NL" altLang="nl-NL" sz="1200" smtClean="0"/>
              <a:pPr/>
              <a:t>4</a:t>
            </a:fld>
            <a:endParaRPr lang="nl-NL" altLang="nl-NL" sz="1200" smtClean="0"/>
          </a:p>
        </p:txBody>
      </p:sp>
    </p:spTree>
    <p:extLst>
      <p:ext uri="{BB962C8B-B14F-4D97-AF65-F5344CB8AC3E}">
        <p14:creationId xmlns:p14="http://schemas.microsoft.com/office/powerpoint/2010/main" val="21122566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355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 smtClean="0">
              <a:latin typeface="MS Reference Serif"/>
            </a:endParaRPr>
          </a:p>
        </p:txBody>
      </p:sp>
      <p:sp>
        <p:nvSpPr>
          <p:cNvPr id="23556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9pPr>
          </a:lstStyle>
          <a:p>
            <a:fld id="{A1915BBF-9698-4221-A3B8-3339E6E39C02}" type="slidenum">
              <a:rPr lang="nl-NL" altLang="nl-NL" sz="1200" smtClean="0"/>
              <a:pPr/>
              <a:t>5</a:t>
            </a:fld>
            <a:endParaRPr lang="nl-NL" altLang="nl-NL" sz="1200" smtClean="0"/>
          </a:p>
        </p:txBody>
      </p:sp>
    </p:spTree>
    <p:extLst>
      <p:ext uri="{BB962C8B-B14F-4D97-AF65-F5344CB8AC3E}">
        <p14:creationId xmlns:p14="http://schemas.microsoft.com/office/powerpoint/2010/main" val="3087663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5603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 smtClean="0">
              <a:latin typeface="MS Reference Serif"/>
            </a:endParaRPr>
          </a:p>
        </p:txBody>
      </p:sp>
      <p:sp>
        <p:nvSpPr>
          <p:cNvPr id="25604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9pPr>
          </a:lstStyle>
          <a:p>
            <a:fld id="{84E30EE4-6A6E-4DD6-A2DF-48E6EFF3AB60}" type="slidenum">
              <a:rPr lang="nl-NL" altLang="nl-NL" sz="1200" smtClean="0"/>
              <a:pPr/>
              <a:t>6</a:t>
            </a:fld>
            <a:endParaRPr lang="nl-NL" altLang="nl-NL" sz="1200" smtClean="0"/>
          </a:p>
        </p:txBody>
      </p:sp>
    </p:spTree>
    <p:extLst>
      <p:ext uri="{BB962C8B-B14F-4D97-AF65-F5344CB8AC3E}">
        <p14:creationId xmlns:p14="http://schemas.microsoft.com/office/powerpoint/2010/main" val="16383549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7651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 smtClean="0">
              <a:latin typeface="MS Reference Serif"/>
            </a:endParaRPr>
          </a:p>
        </p:txBody>
      </p:sp>
      <p:sp>
        <p:nvSpPr>
          <p:cNvPr id="27652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MS Reference Serif"/>
                <a:cs typeface="Arial" panose="020B0604020202020204" pitchFamily="34" charset="0"/>
              </a:defRPr>
            </a:lvl9pPr>
          </a:lstStyle>
          <a:p>
            <a:fld id="{D53858B4-08B0-4F70-9F28-C1281D9C7CF9}" type="slidenum">
              <a:rPr lang="nl-NL" altLang="nl-NL" sz="1200" smtClean="0"/>
              <a:pPr/>
              <a:t>7</a:t>
            </a:fld>
            <a:endParaRPr lang="nl-NL" altLang="nl-NL" sz="1200" smtClean="0"/>
          </a:p>
        </p:txBody>
      </p:sp>
    </p:spTree>
    <p:extLst>
      <p:ext uri="{BB962C8B-B14F-4D97-AF65-F5344CB8AC3E}">
        <p14:creationId xmlns:p14="http://schemas.microsoft.com/office/powerpoint/2010/main" val="2507931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Basisboek marketing – Hoofdstuk 15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Basisboek marketing – Hoofdstuk 15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Basisboek marketing – Hoofdstuk 15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Basisboek marketing – Hoofdstuk 15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Basisboek marketing – Hoofdstuk 15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Basisboek marketing – Hoofdstuk 15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Basisboek marketing – Hoofdstuk 15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Basisboek marketing – Hoofdstuk 15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Basisboek marketing – Hoofdstuk 15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Basisboek marketing – Hoofdstuk 15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2014 Kees Benschop              en Academic Service, Den Haag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Basisboek marketing – Hoofdstuk 15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nl/url?sa=i&amp;rct=j&amp;q=&amp;esrc=s&amp;source=images&amp;cd=&amp;cad=rja&amp;uact=8&amp;ved=0CAcQjRw&amp;url=http://mectraining.nl/klantgerichtheid/&amp;ei=3_2SVeTSCsbyUL2qi6AI&amp;bvm=bv.96783405,d.d24&amp;psig=AFQjCNE7DZhxkBOxXy3dKOTJ2KhzzmGLdw&amp;ust=1435782952866314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2338958" y="1628800"/>
            <a:ext cx="44644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Arial" pitchFamily="34" charset="0"/>
                <a:cs typeface="Arial" pitchFamily="34" charset="0"/>
              </a:rPr>
              <a:t>Basisboek Marketing</a:t>
            </a:r>
          </a:p>
          <a:p>
            <a:pPr algn="ctr"/>
            <a:endParaRPr lang="nl-NL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nl-NL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Hoofdstuk 14</a:t>
            </a:r>
          </a:p>
          <a:p>
            <a:pPr algn="ctr"/>
            <a:r>
              <a:rPr lang="nl-NL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Personeel</a:t>
            </a:r>
            <a:endParaRPr lang="nl-NL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el 12"/>
          <p:cNvSpPr>
            <a:spLocks noGrp="1"/>
          </p:cNvSpPr>
          <p:nvPr>
            <p:ph type="title"/>
          </p:nvPr>
        </p:nvSpPr>
        <p:spPr>
          <a:xfrm>
            <a:off x="395288" y="476250"/>
            <a:ext cx="8229600" cy="1143000"/>
          </a:xfrm>
        </p:spPr>
        <p:txBody>
          <a:bodyPr/>
          <a:lstStyle/>
          <a:p>
            <a:pPr eaLnBrk="1" hangingPunct="1"/>
            <a:r>
              <a:rPr lang="nl-NL" altLang="nl-NL" sz="2400" smtClean="0"/>
              <a:t>Paragraaf 14.1:</a:t>
            </a:r>
            <a:r>
              <a:rPr lang="nl-NL" altLang="nl-NL" smtClean="0"/>
              <a:t> Personeel en product </a:t>
            </a:r>
            <a:r>
              <a:rPr lang="nl-NL" altLang="nl-NL" sz="1600" smtClean="0"/>
              <a:t>(1)</a:t>
            </a:r>
          </a:p>
        </p:txBody>
      </p:sp>
      <p:sp>
        <p:nvSpPr>
          <p:cNvPr id="17411" name="Tijdelijke aanduiding voor inhoud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nl-NL" altLang="nl-NL" i="1" smtClean="0"/>
              <a:t>Personeel = visitekaartje van het bedrijf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nl-NL" altLang="nl-NL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nl-NL" altLang="nl-NL" smtClean="0"/>
              <a:t>Eisen aan personeel</a:t>
            </a:r>
          </a:p>
          <a:p>
            <a:pPr marL="0" indent="0" eaLnBrk="1" hangingPunct="1"/>
            <a:r>
              <a:rPr lang="nl-NL" altLang="nl-NL" smtClean="0"/>
              <a:t> klantgericht</a:t>
            </a:r>
          </a:p>
          <a:p>
            <a:pPr marL="0" indent="0" eaLnBrk="1" hangingPunct="1"/>
            <a:r>
              <a:rPr lang="nl-NL" altLang="nl-NL" smtClean="0"/>
              <a:t> gemotiveerd</a:t>
            </a:r>
          </a:p>
          <a:p>
            <a:pPr marL="0" indent="0" eaLnBrk="1" hangingPunct="1"/>
            <a:r>
              <a:rPr lang="nl-NL" altLang="nl-NL" smtClean="0"/>
              <a:t> vakkundig</a:t>
            </a:r>
          </a:p>
          <a:p>
            <a:pPr marL="0" indent="0" eaLnBrk="1" hangingPunct="1"/>
            <a:r>
              <a:rPr lang="nl-NL" altLang="nl-NL" smtClean="0"/>
              <a:t> begrip van de marketing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nl-NL" altLang="nl-NL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nl-NL" altLang="nl-NL" smtClean="0"/>
          </a:p>
        </p:txBody>
      </p:sp>
      <p:pic>
        <p:nvPicPr>
          <p:cNvPr id="17412" name="Picture 5" descr="Afbeeldingsresultaat voor persone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4797425"/>
            <a:ext cx="28448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883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nl-NL" altLang="nl-NL" sz="2400" smtClean="0"/>
              <a:t>Paragraaf 14.1:</a:t>
            </a:r>
            <a:r>
              <a:rPr lang="nl-NL" altLang="nl-NL" smtClean="0"/>
              <a:t> Personeel en product </a:t>
            </a:r>
            <a:r>
              <a:rPr lang="nl-NL" altLang="nl-NL" sz="1600" smtClean="0"/>
              <a:t>(2)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7427913" cy="452596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smtClean="0"/>
              <a:t>P van Product</a:t>
            </a:r>
          </a:p>
          <a:p>
            <a:pPr eaLnBrk="1" hangingPunct="1"/>
            <a:r>
              <a:rPr lang="nl-NL" altLang="nl-NL" b="1" smtClean="0"/>
              <a:t>Service</a:t>
            </a:r>
            <a:r>
              <a:rPr lang="nl-NL" altLang="nl-NL" smtClean="0"/>
              <a:t> </a:t>
            </a:r>
            <a:r>
              <a:rPr lang="nl-NL" altLang="nl-NL" i="1" smtClean="0"/>
              <a:t>= tastbare meerwaarde</a:t>
            </a:r>
          </a:p>
          <a:p>
            <a:pPr eaLnBrk="1" hangingPunct="1"/>
            <a:endParaRPr lang="nl-NL" altLang="nl-NL" i="1" smtClean="0"/>
          </a:p>
          <a:p>
            <a:pPr eaLnBrk="1" hangingPunct="1"/>
            <a:r>
              <a:rPr lang="nl-NL" altLang="nl-NL" b="1" smtClean="0"/>
              <a:t>Kwaliteit</a:t>
            </a:r>
            <a:r>
              <a:rPr lang="nl-NL" altLang="nl-NL" smtClean="0"/>
              <a:t> </a:t>
            </a:r>
            <a:r>
              <a:rPr lang="nl-NL" altLang="nl-NL" i="1" smtClean="0"/>
              <a:t>= de waarde die een klant hecht aan 			de eigenschappen van een product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smtClean="0"/>
              <a:t>	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nl-NL" altLang="nl-NL" sz="2400" i="1" smtClean="0"/>
              <a:t>Kwaliteit aanbod hangt ook af van kwaliteit personeel</a:t>
            </a:r>
          </a:p>
          <a:p>
            <a:endParaRPr lang="nl-NL" altLang="nl-NL" sz="2400" i="1" smtClean="0"/>
          </a:p>
        </p:txBody>
      </p:sp>
      <p:pic>
        <p:nvPicPr>
          <p:cNvPr id="19460" name="Picture 5" descr="Afbeeldingsresultaat voor personeel kwaliteit product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92950" y="5229225"/>
            <a:ext cx="1785938" cy="1154113"/>
          </a:xfrm>
        </p:spPr>
      </p:pic>
    </p:spTree>
    <p:extLst>
      <p:ext uri="{BB962C8B-B14F-4D97-AF65-F5344CB8AC3E}">
        <p14:creationId xmlns:p14="http://schemas.microsoft.com/office/powerpoint/2010/main" val="3952540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el 12"/>
          <p:cNvSpPr>
            <a:spLocks noGrp="1"/>
          </p:cNvSpPr>
          <p:nvPr>
            <p:ph type="title"/>
          </p:nvPr>
        </p:nvSpPr>
        <p:spPr>
          <a:xfrm>
            <a:off x="323850" y="476250"/>
            <a:ext cx="8229600" cy="1143000"/>
          </a:xfrm>
        </p:spPr>
        <p:txBody>
          <a:bodyPr/>
          <a:lstStyle/>
          <a:p>
            <a:pPr eaLnBrk="1" hangingPunct="1"/>
            <a:r>
              <a:rPr lang="nl-NL" altLang="nl-NL" sz="2400" smtClean="0"/>
              <a:t>Paragraaf 14.2:</a:t>
            </a:r>
            <a:r>
              <a:rPr lang="nl-NL" altLang="nl-NL" smtClean="0"/>
              <a:t> Personeel en promotie</a:t>
            </a:r>
            <a:endParaRPr lang="nl-NL" altLang="nl-NL" sz="1600" smtClean="0"/>
          </a:p>
        </p:txBody>
      </p:sp>
      <p:sp>
        <p:nvSpPr>
          <p:cNvPr id="20483" name="Tijdelijke aanduiding voor inhoud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endParaRPr lang="nl-NL" altLang="nl-NL" sz="2600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nl-NL" altLang="nl-NL" sz="2600" smtClean="0"/>
              <a:t>P van Promotie</a:t>
            </a:r>
          </a:p>
          <a:p>
            <a:pPr marL="0" indent="0" eaLnBrk="1" hangingPunct="1"/>
            <a:r>
              <a:rPr lang="nl-NL" altLang="nl-NL" sz="2600" b="1" smtClean="0"/>
              <a:t>Persoonlijke verkoop: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nl-NL" altLang="nl-NL" sz="2600" smtClean="0"/>
              <a:t>	verkoopvaardigheid, kennis assortiment, 	onderhandelings- en sociale vaardigheden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nl-NL" altLang="nl-NL" sz="2600" smtClean="0"/>
          </a:p>
          <a:p>
            <a:pPr marL="0" indent="0" eaLnBrk="1" hangingPunct="1"/>
            <a:r>
              <a:rPr lang="nl-NL" altLang="nl-NL" sz="2600" b="1" smtClean="0"/>
              <a:t>Pr</a:t>
            </a:r>
            <a:r>
              <a:rPr lang="nl-NL" altLang="nl-NL" sz="2600" smtClean="0"/>
              <a:t>: personeel bepaalt mede de uitstraling van het bedrijf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nl-NL" altLang="nl-NL" sz="2400" i="1" smtClean="0"/>
              <a:t>Pr is de brug tussen binnen en buiten</a:t>
            </a:r>
          </a:p>
          <a:p>
            <a:pPr marL="0" indent="0" algn="ctr" eaLnBrk="1" hangingPunct="1"/>
            <a:endParaRPr lang="nl-NL" altLang="nl-NL" sz="2400" smtClean="0"/>
          </a:p>
          <a:p>
            <a:pPr marL="0" indent="0" eaLnBrk="1" hangingPunct="1"/>
            <a:endParaRPr lang="nl-NL" altLang="nl-NL" sz="2400" smtClean="0"/>
          </a:p>
          <a:p>
            <a:pPr marL="0" indent="0" eaLnBrk="1" hangingPunct="1"/>
            <a:endParaRPr lang="nl-NL" altLang="nl-NL" sz="2600" smtClean="0"/>
          </a:p>
        </p:txBody>
      </p:sp>
      <p:pic>
        <p:nvPicPr>
          <p:cNvPr id="20484" name="Picture 5" descr="Afbeeldingsresultaat voor promoti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5078413"/>
            <a:ext cx="1990725" cy="130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15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el 12"/>
          <p:cNvSpPr>
            <a:spLocks noGrp="1"/>
          </p:cNvSpPr>
          <p:nvPr>
            <p:ph type="title"/>
          </p:nvPr>
        </p:nvSpPr>
        <p:spPr>
          <a:xfrm>
            <a:off x="250825" y="620713"/>
            <a:ext cx="8229600" cy="1143000"/>
          </a:xfrm>
        </p:spPr>
        <p:txBody>
          <a:bodyPr/>
          <a:lstStyle/>
          <a:p>
            <a:pPr eaLnBrk="1" hangingPunct="1"/>
            <a:r>
              <a:rPr lang="nl-NL" altLang="nl-NL" sz="2400" smtClean="0"/>
              <a:t>Paragraaf 14.3:</a:t>
            </a:r>
            <a:r>
              <a:rPr lang="nl-NL" altLang="nl-NL" smtClean="0"/>
              <a:t> Klantgericht werken </a:t>
            </a:r>
            <a:r>
              <a:rPr lang="nl-NL" altLang="nl-NL" sz="1600" smtClean="0"/>
              <a:t>(1)</a:t>
            </a:r>
          </a:p>
        </p:txBody>
      </p:sp>
      <p:sp>
        <p:nvSpPr>
          <p:cNvPr id="22531" name="Tijdelijke aanduiding voor inhoud 13"/>
          <p:cNvSpPr>
            <a:spLocks noGrp="1"/>
          </p:cNvSpPr>
          <p:nvPr>
            <p:ph idx="1"/>
          </p:nvPr>
        </p:nvSpPr>
        <p:spPr>
          <a:xfrm>
            <a:off x="827584" y="1557338"/>
            <a:ext cx="7859216" cy="4525962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endParaRPr lang="nl-NL" altLang="nl-NL" dirty="0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nl-NL" altLang="nl-NL" b="1" dirty="0" smtClean="0"/>
              <a:t>Front office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nl-NL" altLang="nl-NL" dirty="0" smtClean="0"/>
              <a:t>	regelmatig contact met klanten en relaties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nl-NL" altLang="nl-NL" b="1" dirty="0" smtClean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nl-NL" altLang="nl-NL" b="1" dirty="0" smtClean="0"/>
              <a:t>Back office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nl-NL" altLang="nl-NL" dirty="0" smtClean="0"/>
              <a:t>	minder vaak zulke contacten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nl-NL" altLang="nl-NL" dirty="0" smtClean="0"/>
              <a:t>	ook hier klantgericht werken belangrijk</a:t>
            </a:r>
          </a:p>
        </p:txBody>
      </p:sp>
      <p:pic>
        <p:nvPicPr>
          <p:cNvPr id="22532" name="Picture 9" descr="klantgerichtheid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5013325"/>
            <a:ext cx="182880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473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el 12"/>
          <p:cNvSpPr>
            <a:spLocks noGrp="1"/>
          </p:cNvSpPr>
          <p:nvPr>
            <p:ph type="title"/>
          </p:nvPr>
        </p:nvSpPr>
        <p:spPr>
          <a:xfrm>
            <a:off x="684213" y="476250"/>
            <a:ext cx="8229600" cy="1143000"/>
          </a:xfrm>
        </p:spPr>
        <p:txBody>
          <a:bodyPr/>
          <a:lstStyle/>
          <a:p>
            <a:pPr eaLnBrk="1" hangingPunct="1"/>
            <a:r>
              <a:rPr lang="nl-NL" altLang="nl-NL" sz="2400" smtClean="0"/>
              <a:t>Paragraaf 14.3:</a:t>
            </a:r>
            <a:r>
              <a:rPr lang="nl-NL" altLang="nl-NL" smtClean="0"/>
              <a:t> Klantgericht werken </a:t>
            </a:r>
            <a:r>
              <a:rPr lang="nl-NL" altLang="nl-NL" sz="1600" smtClean="0"/>
              <a:t>(2)</a:t>
            </a:r>
            <a:r>
              <a:rPr lang="nl-NL" altLang="nl-NL" smtClean="0"/>
              <a:t> </a:t>
            </a:r>
          </a:p>
        </p:txBody>
      </p:sp>
      <p:sp>
        <p:nvSpPr>
          <p:cNvPr id="24579" name="Tijdelijke aanduiding voor inhoud 1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nl-NL" altLang="nl-NL" sz="2600" b="1" smtClean="0"/>
              <a:t>Klant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nl-NL" altLang="nl-NL" sz="2600" b="1" smtClean="0"/>
              <a:t>	</a:t>
            </a:r>
            <a:r>
              <a:rPr lang="nl-NL" altLang="nl-NL" sz="2600" smtClean="0"/>
              <a:t>iemand die gebruik wil maken van diensten van 	handelaar of producent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nl-NL" altLang="nl-NL" sz="2600" smtClean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nl-NL" altLang="nl-NL" sz="2600" b="1" smtClean="0"/>
              <a:t>Interne klant(principe)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nl-NL" altLang="nl-NL" sz="2600" smtClean="0"/>
              <a:t>	collega die een dienst van jou nodig heeft om 	externe klanten goed van dienst te zijn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nl-NL" altLang="nl-NL" sz="2600" smtClean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nl-NL" altLang="nl-NL" sz="2600" smtClean="0"/>
              <a:t>Nodig om betalende klanten te kunnen bedienen: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nl-NL" altLang="nl-NL" sz="2600" smtClean="0"/>
              <a:t>goede interne samenwerking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nl-NL" altLang="nl-NL" sz="2600" smtClean="0"/>
              <a:t>goede samenwerking in het distributiekanaal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nl-NL" altLang="nl-NL" sz="2600" smtClean="0"/>
          </a:p>
        </p:txBody>
      </p:sp>
      <p:pic>
        <p:nvPicPr>
          <p:cNvPr id="24580" name="Picture 5" descr="ANd9GcSqHgJq2tzGiTwQ0jLWaFtu7o6XwZoQr4ArlxGFrf6NVeJktykDzGhsN-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300663"/>
            <a:ext cx="152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770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el 12"/>
          <p:cNvSpPr>
            <a:spLocks noGrp="1"/>
          </p:cNvSpPr>
          <p:nvPr>
            <p:ph type="title"/>
          </p:nvPr>
        </p:nvSpPr>
        <p:spPr>
          <a:xfrm>
            <a:off x="984250" y="441325"/>
            <a:ext cx="8229600" cy="1143000"/>
          </a:xfrm>
        </p:spPr>
        <p:txBody>
          <a:bodyPr/>
          <a:lstStyle/>
          <a:p>
            <a:pPr eaLnBrk="1" hangingPunct="1"/>
            <a:r>
              <a:rPr lang="nl-NL" altLang="nl-NL" sz="2400" smtClean="0"/>
              <a:t>Paragraaf 14.3:</a:t>
            </a:r>
            <a:r>
              <a:rPr lang="nl-NL" altLang="nl-NL" smtClean="0"/>
              <a:t> Klantgericht werken </a:t>
            </a:r>
            <a:r>
              <a:rPr lang="nl-NL" altLang="nl-NL" sz="1600" smtClean="0"/>
              <a:t>(3)</a:t>
            </a:r>
            <a:r>
              <a:rPr lang="nl-NL" altLang="nl-NL" smtClean="0"/>
              <a:t>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nl-NL" altLang="nl-NL" smtClean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nl-NL" altLang="nl-NL" smtClean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nl-NL" altLang="nl-NL" smtClean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nl-NL" altLang="nl-NL" smtClean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nl-NL" altLang="nl-NL" smtClean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nl-NL" altLang="nl-NL" smtClean="0"/>
              <a:t>Hulpmiddelen</a:t>
            </a:r>
          </a:p>
          <a:p>
            <a:pPr marL="0" indent="0" eaLnBrk="1" hangingPunct="1">
              <a:defRPr/>
            </a:pPr>
            <a:r>
              <a:rPr lang="nl-NL" altLang="nl-NL" smtClean="0"/>
              <a:t>glimlach, uitnodigende houding</a:t>
            </a:r>
          </a:p>
          <a:p>
            <a:pPr marL="0" indent="0" eaLnBrk="1" hangingPunct="1">
              <a:defRPr/>
            </a:pPr>
            <a:r>
              <a:rPr lang="nl-NL" altLang="nl-NL" smtClean="0"/>
              <a:t>actief luisteren</a:t>
            </a:r>
          </a:p>
          <a:p>
            <a:pPr marL="0" indent="0" eaLnBrk="1" hangingPunct="1">
              <a:defRPr/>
            </a:pPr>
            <a:r>
              <a:rPr lang="nl-NL" altLang="nl-NL" smtClean="0"/>
              <a:t>representatie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nl-NL" altLang="nl-NL" sz="2000" b="1" i="1" smtClean="0"/>
              <a:t>Vriendelijkheid met aandacht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nl-NL" altLang="nl-NL" smtClean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nl-NL" altLang="nl-NL" smtClean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nl-NL" altLang="nl-NL" smtClean="0"/>
          </a:p>
        </p:txBody>
      </p:sp>
      <p:pic>
        <p:nvPicPr>
          <p:cNvPr id="26628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00" y="1340768"/>
            <a:ext cx="8026400" cy="218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9" name="Picture 6" descr="ANd9GcTzWn7ZjGosu_tgIZ-EDh4_MPTI6ExabGSgVRyzzogU9asYfe_qd0kdBYt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4681538"/>
            <a:ext cx="2114550" cy="126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666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114</Words>
  <Application>Microsoft Office PowerPoint</Application>
  <PresentationFormat>Diavoorstelling (4:3)</PresentationFormat>
  <Paragraphs>63</Paragraphs>
  <Slides>8</Slides>
  <Notes>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Calibri</vt:lpstr>
      <vt:lpstr>MS Reference Serif</vt:lpstr>
      <vt:lpstr>Wingdings</vt:lpstr>
      <vt:lpstr>Kantoorthema</vt:lpstr>
      <vt:lpstr>PowerPoint-presentatie</vt:lpstr>
      <vt:lpstr>Paragraaf 14.1: Personeel en product (1)</vt:lpstr>
      <vt:lpstr>Paragraaf 14.1: Personeel en product (2)</vt:lpstr>
      <vt:lpstr>Paragraaf 14.2: Personeel en promotie</vt:lpstr>
      <vt:lpstr>Paragraaf 14.3: Klantgericht werken (1)</vt:lpstr>
      <vt:lpstr>Paragraaf 14.3: Klantgericht werken (2) </vt:lpstr>
      <vt:lpstr>Paragraaf 14.3: Klantgericht werken (3) </vt:lpstr>
      <vt:lpstr>PowerPoint-presentatie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Robbert Groenendaal</cp:lastModifiedBy>
  <cp:revision>8</cp:revision>
  <dcterms:created xsi:type="dcterms:W3CDTF">2013-11-15T15:05:42Z</dcterms:created>
  <dcterms:modified xsi:type="dcterms:W3CDTF">2015-08-29T20:20:07Z</dcterms:modified>
</cp:coreProperties>
</file>